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</p:sldIdLst>
  <p:sldSz cx="14630400" cy="8229600"/>
  <p:notesSz cx="8229600" cy="14630400"/>
  <p:embeddedFontLst>
    <p:embeddedFont>
      <p:font typeface="Cabin" panose="020B0604020202020204" charset="0"/>
      <p:regular r:id="rId23"/>
    </p:embeddedFont>
    <p:embeddedFont>
      <p:font typeface="Unbounde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16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59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 Pen-Plotter for Mechatronics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6299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Team Members: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Aman Patel, Vighnesh Deshmukh, Deep Shah</a:t>
            </a: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Rishabh 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Deshkar, Atharva Bhosale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9982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University: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Hochschule Schmalkalden – University of Applied Sciences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504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Date: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July 24, 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788432"/>
            <a:ext cx="8246745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Z-Axis: Precise Pen Control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82717" y="1893451"/>
            <a:ext cx="1306496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Z-axis mechanism ensures consistent pen contact and clean, repeatable lines.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2717" y="2502694"/>
            <a:ext cx="6420683" cy="2357438"/>
          </a:xfrm>
          <a:prstGeom prst="roundRect">
            <a:avLst>
              <a:gd name="adj" fmla="val 14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3197" y="2533174"/>
            <a:ext cx="6359723" cy="670917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359" y="2659023"/>
            <a:ext cx="335399" cy="4192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36796" y="3427690"/>
            <a:ext cx="3588544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Servo Motor Actuation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36796" y="3890724"/>
            <a:ext cx="5912525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dedicated servo motor provides fine angular control for precise pen up/down movements.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7000" y="2502694"/>
            <a:ext cx="6420683" cy="2357438"/>
          </a:xfrm>
          <a:prstGeom prst="roundRect">
            <a:avLst>
              <a:gd name="adj" fmla="val 14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7480" y="2533174"/>
            <a:ext cx="6359723" cy="670917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642" y="2659023"/>
            <a:ext cx="335399" cy="4192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81079" y="3427690"/>
            <a:ext cx="398835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Rack &amp; Pinion Mechanism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681079" y="3890724"/>
            <a:ext cx="5912525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Integrated directly into the pen holder, translating rotational servo motion into linear vertical movement of the pen.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82717" y="5083731"/>
            <a:ext cx="6420683" cy="2357438"/>
          </a:xfrm>
          <a:prstGeom prst="roundRect">
            <a:avLst>
              <a:gd name="adj" fmla="val 14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3197" y="5114211"/>
            <a:ext cx="6359723" cy="670917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59" y="5240060"/>
            <a:ext cx="335399" cy="4192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6796" y="6008727"/>
            <a:ext cx="329112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Optimal Pen Contact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1036796" y="6471761"/>
            <a:ext cx="5912525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consistent pressure on the drawing surface, preventing skips while avoiding damage.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7000" y="5083731"/>
            <a:ext cx="6420683" cy="2357438"/>
          </a:xfrm>
          <a:prstGeom prst="roundRect">
            <a:avLst>
              <a:gd name="adj" fmla="val 14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57480" y="5114211"/>
            <a:ext cx="6359723" cy="670917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9642" y="5240060"/>
            <a:ext cx="335399" cy="41921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81079" y="6008727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Repeatability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7681079" y="6471761"/>
            <a:ext cx="5912525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mechanical design guarantees highly repeatable pen lifts and drops, critical for multi-pass drawings.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14AA0D-568F-B610-5A08-E0D04FF8AB84}"/>
              </a:ext>
            </a:extLst>
          </p:cNvPr>
          <p:cNvSpPr txBox="1"/>
          <p:nvPr/>
        </p:nvSpPr>
        <p:spPr>
          <a:xfrm>
            <a:off x="447472" y="2568123"/>
            <a:ext cx="6867728" cy="216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 Plotting: Overcoming GT2 Belt Challenges</a:t>
            </a:r>
            <a:endParaRPr lang="en-US" sz="4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2D239-90D2-4AF6-9E75-1A32CA22B7E6}"/>
              </a:ext>
            </a:extLst>
          </p:cNvPr>
          <p:cNvSpPr txBox="1"/>
          <p:nvPr/>
        </p:nvSpPr>
        <p:spPr>
          <a:xfrm>
            <a:off x="447472" y="5110688"/>
            <a:ext cx="7315200" cy="82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details the mechanical and software innovations in our custom CNC plotter, focusing on precision, safety, and future upgrades.</a:t>
            </a:r>
            <a:endParaRPr lang="en-US" sz="18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7222E7DD-3DD7-822B-4963-ACACEA2A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1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E68D389-A03B-E354-ED85-B1BFC656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022033"/>
            <a:ext cx="6185535" cy="61855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EB83FCA-445A-E60C-1193-93F630409D2A}"/>
              </a:ext>
            </a:extLst>
          </p:cNvPr>
          <p:cNvSpPr/>
          <p:nvPr/>
        </p:nvSpPr>
        <p:spPr>
          <a:xfrm>
            <a:off x="7614761" y="992148"/>
            <a:ext cx="618553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 Tensioner Design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11DDB21-A552-0C22-BA5F-C50649F6CB01}"/>
              </a:ext>
            </a:extLst>
          </p:cNvPr>
          <p:cNvSpPr/>
          <p:nvPr/>
        </p:nvSpPr>
        <p:spPr>
          <a:xfrm>
            <a:off x="7614761" y="2639497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Initial runs revealed GT2 belt loosening, causing plot inaccuracies. We designed adjustable 3D-printed tensioners, allowing precise manual tightening to eliminate slack and ensure consistent belt tension. This significantly improved stability and accuracy.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30749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042325F-1F5C-0C88-BCEE-59BA567C8054}"/>
              </a:ext>
            </a:extLst>
          </p:cNvPr>
          <p:cNvSpPr/>
          <p:nvPr/>
        </p:nvSpPr>
        <p:spPr>
          <a:xfrm>
            <a:off x="837724" y="1704499"/>
            <a:ext cx="102986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 Switches &amp; Homing Logic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0D9453B-0B0C-5168-6D98-47470A23DE88}"/>
              </a:ext>
            </a:extLst>
          </p:cNvPr>
          <p:cNvSpPr/>
          <p:nvPr/>
        </p:nvSpPr>
        <p:spPr>
          <a:xfrm>
            <a:off x="837724" y="3246239"/>
            <a:ext cx="6357818" cy="3278862"/>
          </a:xfrm>
          <a:prstGeom prst="roundRect">
            <a:avLst>
              <a:gd name="adj" fmla="val 4462"/>
            </a:avLst>
          </a:prstGeom>
          <a:solidFill>
            <a:srgbClr val="112836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C5D69EA-4D76-5DA4-CF3E-DD647F792C90}"/>
              </a:ext>
            </a:extLst>
          </p:cNvPr>
          <p:cNvSpPr/>
          <p:nvPr/>
        </p:nvSpPr>
        <p:spPr>
          <a:xfrm>
            <a:off x="837724" y="3215759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552EEED4-E9C8-10D8-B8E2-833E3125763E}"/>
              </a:ext>
            </a:extLst>
          </p:cNvPr>
          <p:cNvSpPr/>
          <p:nvPr/>
        </p:nvSpPr>
        <p:spPr>
          <a:xfrm>
            <a:off x="3657540" y="288726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24A8673-8D46-EBB9-DD0D-C5B1BB7C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25" y="3066812"/>
            <a:ext cx="287179" cy="358973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CEE488DF-24C4-680D-95C3-E3E9807741D0}"/>
              </a:ext>
            </a:extLst>
          </p:cNvPr>
          <p:cNvSpPr/>
          <p:nvPr/>
        </p:nvSpPr>
        <p:spPr>
          <a:xfrm>
            <a:off x="1107519" y="3844647"/>
            <a:ext cx="48725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Dual Limit Switch Installation</a:t>
            </a:r>
            <a:endParaRPr lang="en-US" sz="2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50E078F-05E9-4E43-188A-10FF1202446E}"/>
              </a:ext>
            </a:extLst>
          </p:cNvPr>
          <p:cNvSpPr/>
          <p:nvPr/>
        </p:nvSpPr>
        <p:spPr>
          <a:xfrm>
            <a:off x="1107519" y="4340185"/>
            <a:ext cx="581822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Two mechanical limit switches were integrated: one at the left-front mount and another at the belt tensioner base. These provide precise physical boundaries for the plotter's movement.</a:t>
            </a:r>
            <a:endParaRPr lang="en-US" sz="18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3C57F641-49D1-46E8-313C-A0CAD489B33E}"/>
              </a:ext>
            </a:extLst>
          </p:cNvPr>
          <p:cNvSpPr/>
          <p:nvPr/>
        </p:nvSpPr>
        <p:spPr>
          <a:xfrm>
            <a:off x="7434858" y="3246239"/>
            <a:ext cx="6357818" cy="3278862"/>
          </a:xfrm>
          <a:prstGeom prst="roundRect">
            <a:avLst>
              <a:gd name="adj" fmla="val 4462"/>
            </a:avLst>
          </a:prstGeom>
          <a:solidFill>
            <a:srgbClr val="112836"/>
          </a:solidFill>
          <a:ln/>
        </p:spPr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026A778A-9926-EC75-96F5-B515B134059B}"/>
              </a:ext>
            </a:extLst>
          </p:cNvPr>
          <p:cNvSpPr/>
          <p:nvPr/>
        </p:nvSpPr>
        <p:spPr>
          <a:xfrm>
            <a:off x="7434858" y="3215759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1F59793B-815B-A1B2-C5EA-1087EF04D779}"/>
              </a:ext>
            </a:extLst>
          </p:cNvPr>
          <p:cNvSpPr/>
          <p:nvPr/>
        </p:nvSpPr>
        <p:spPr>
          <a:xfrm>
            <a:off x="10254675" y="288726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4542620F-9C1D-A35A-103C-BEEF016F8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059" y="3066812"/>
            <a:ext cx="287179" cy="358973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1BE83901-1A18-21EF-75D3-C00E7A96A2A6}"/>
              </a:ext>
            </a:extLst>
          </p:cNvPr>
          <p:cNvSpPr/>
          <p:nvPr/>
        </p:nvSpPr>
        <p:spPr>
          <a:xfrm>
            <a:off x="7704653" y="3844647"/>
            <a:ext cx="45324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Firmware Homing Function</a:t>
            </a:r>
            <a:endParaRPr lang="en-US" sz="22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43F43273-9CE0-C06F-48FF-C474D1BEE322}"/>
              </a:ext>
            </a:extLst>
          </p:cNvPr>
          <p:cNvSpPr/>
          <p:nvPr/>
        </p:nvSpPr>
        <p:spPr>
          <a:xfrm>
            <a:off x="7704653" y="4340185"/>
            <a:ext cx="581822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homing function was implemented in the ESP32 firmware. Upon power-up or command, the plotter automatically moves to a defined reference position, ensuring a consistent and accurate starting point for all operations.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490099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85DD596-8D50-269D-56FD-F49074468274}"/>
              </a:ext>
            </a:extLst>
          </p:cNvPr>
          <p:cNvSpPr/>
          <p:nvPr/>
        </p:nvSpPr>
        <p:spPr>
          <a:xfrm>
            <a:off x="837724" y="1719739"/>
            <a:ext cx="90252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Emergency Stop &amp; Resume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67C75C9-9F66-6ADE-3033-6E7208A45E1E}"/>
              </a:ext>
            </a:extLst>
          </p:cNvPr>
          <p:cNvSpPr/>
          <p:nvPr/>
        </p:nvSpPr>
        <p:spPr>
          <a:xfrm>
            <a:off x="837724" y="2902506"/>
            <a:ext cx="4198620" cy="718066"/>
          </a:xfrm>
          <a:prstGeom prst="roundRect">
            <a:avLst>
              <a:gd name="adj" fmla="val 480052"/>
            </a:avLst>
          </a:prstGeom>
          <a:solidFill>
            <a:srgbClr val="304755"/>
          </a:solidFill>
          <a:ln/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AF0C848-5357-341A-ECB2-8C6907CBD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8" y="3037165"/>
            <a:ext cx="358973" cy="448747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FFCB2E39-2D35-0A8D-DF6A-1B3BBE1BD837}"/>
              </a:ext>
            </a:extLst>
          </p:cNvPr>
          <p:cNvSpPr/>
          <p:nvPr/>
        </p:nvSpPr>
        <p:spPr>
          <a:xfrm>
            <a:off x="1077039" y="3859887"/>
            <a:ext cx="371998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Immediate Motion Halt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8882168-42F4-2D55-08BF-04D1EE25D74E}"/>
              </a:ext>
            </a:extLst>
          </p:cNvPr>
          <p:cNvSpPr/>
          <p:nvPr/>
        </p:nvSpPr>
        <p:spPr>
          <a:xfrm>
            <a:off x="1077039" y="4707374"/>
            <a:ext cx="371998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emergency stop feature instantly halts all plotter motion, preventing damage or injury in critical situations.</a:t>
            </a:r>
            <a:endParaRPr lang="en-US" sz="18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B82F546-CF49-8D1C-CA47-A4E6327E6507}"/>
              </a:ext>
            </a:extLst>
          </p:cNvPr>
          <p:cNvSpPr/>
          <p:nvPr/>
        </p:nvSpPr>
        <p:spPr>
          <a:xfrm>
            <a:off x="5215771" y="2902506"/>
            <a:ext cx="4198739" cy="718066"/>
          </a:xfrm>
          <a:prstGeom prst="roundRect">
            <a:avLst>
              <a:gd name="adj" fmla="val 480052"/>
            </a:avLst>
          </a:prstGeom>
          <a:solidFill>
            <a:srgbClr val="304755"/>
          </a:solidFill>
          <a:ln/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79196A5-C158-7BBC-9D9A-85ABCDCC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654" y="3037165"/>
            <a:ext cx="358973" cy="44874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C5DBC64-BD43-3039-8AE1-88D44C98E99C}"/>
              </a:ext>
            </a:extLst>
          </p:cNvPr>
          <p:cNvSpPr/>
          <p:nvPr/>
        </p:nvSpPr>
        <p:spPr>
          <a:xfrm>
            <a:off x="5455087" y="3859887"/>
            <a:ext cx="372010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Position Saved to EEPROM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ED74EB4C-5CA7-253B-7756-AC6DABFE75DC}"/>
              </a:ext>
            </a:extLst>
          </p:cNvPr>
          <p:cNvSpPr/>
          <p:nvPr/>
        </p:nvSpPr>
        <p:spPr>
          <a:xfrm>
            <a:off x="5455087" y="4707374"/>
            <a:ext cx="372010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plotter's current position is automatically saved to non-volatile EEPROM memory upon activation of the emergency stop.</a:t>
            </a:r>
            <a:endParaRPr lang="en-US" sz="18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87E95E3B-2D14-C065-7E59-82AC7367ED6E}"/>
              </a:ext>
            </a:extLst>
          </p:cNvPr>
          <p:cNvSpPr/>
          <p:nvPr/>
        </p:nvSpPr>
        <p:spPr>
          <a:xfrm>
            <a:off x="9593937" y="2902506"/>
            <a:ext cx="4198739" cy="718066"/>
          </a:xfrm>
          <a:prstGeom prst="roundRect">
            <a:avLst>
              <a:gd name="adj" fmla="val 480052"/>
            </a:avLst>
          </a:prstGeom>
          <a:solidFill>
            <a:srgbClr val="304755"/>
          </a:solidFill>
          <a:ln/>
        </p:spPr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5B6B3733-2453-8F7E-70BC-DBA4A2BAC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820" y="3037165"/>
            <a:ext cx="358973" cy="448747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A66A50C4-9B96-53B6-E279-66584D5F3F58}"/>
              </a:ext>
            </a:extLst>
          </p:cNvPr>
          <p:cNvSpPr/>
          <p:nvPr/>
        </p:nvSpPr>
        <p:spPr>
          <a:xfrm>
            <a:off x="9833253" y="3859887"/>
            <a:ext cx="30285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Homing &amp; Resume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F4048530-E64F-AAD3-9045-BC5A97F69FCB}"/>
              </a:ext>
            </a:extLst>
          </p:cNvPr>
          <p:cNvSpPr/>
          <p:nvPr/>
        </p:nvSpPr>
        <p:spPr>
          <a:xfrm>
            <a:off x="9833253" y="4355425"/>
            <a:ext cx="372010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After a reset, the machine first returns to its homing position, then recovers and resumes plotting from the exact point of interruption, ensuring seamless operation.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05232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F2CC1DE-A53C-7C90-9A2C-1241BF32ECBE}"/>
              </a:ext>
            </a:extLst>
          </p:cNvPr>
          <p:cNvSpPr/>
          <p:nvPr/>
        </p:nvSpPr>
        <p:spPr>
          <a:xfrm>
            <a:off x="753427" y="863918"/>
            <a:ext cx="594217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Path Planning Logic</a:t>
            </a:r>
            <a:endParaRPr lang="en-US" sz="39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DFDB8DF-2C50-E2B5-81A8-121CC6A24701}"/>
              </a:ext>
            </a:extLst>
          </p:cNvPr>
          <p:cNvSpPr/>
          <p:nvPr/>
        </p:nvSpPr>
        <p:spPr>
          <a:xfrm>
            <a:off x="753427" y="1927622"/>
            <a:ext cx="1312354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plotter's path planning was custom-coded to accurately reproduce complex designs without relying on G-code in the initial phase.</a:t>
            </a:r>
            <a:endParaRPr lang="en-US" sz="16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7E9E00E-AFEF-D913-3D25-97AC7885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" y="2514124"/>
            <a:ext cx="6561773" cy="86106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131EB338-6304-3AE4-AB87-9D654385CC04}"/>
              </a:ext>
            </a:extLst>
          </p:cNvPr>
          <p:cNvSpPr/>
          <p:nvPr/>
        </p:nvSpPr>
        <p:spPr>
          <a:xfrm>
            <a:off x="968693" y="3590449"/>
            <a:ext cx="401062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Nikola’s House Segmented</a:t>
            </a:r>
            <a:endParaRPr lang="en-US" sz="19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E8CC16-23B7-BA97-BBA4-C0AC803F24CF}"/>
              </a:ext>
            </a:extLst>
          </p:cNvPr>
          <p:cNvSpPr/>
          <p:nvPr/>
        </p:nvSpPr>
        <p:spPr>
          <a:xfrm>
            <a:off x="968693" y="4035981"/>
            <a:ext cx="613124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drawing of Nikola’s House was meticulously broken down into individual line segments for precise control.</a:t>
            </a:r>
            <a:endParaRPr lang="en-US" sz="16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8EF3F060-9618-2176-82A8-4F95AC1C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514124"/>
            <a:ext cx="6561773" cy="861060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77873177-809D-4DB1-9491-6772A13E77D3}"/>
              </a:ext>
            </a:extLst>
          </p:cNvPr>
          <p:cNvSpPr/>
          <p:nvPr/>
        </p:nvSpPr>
        <p:spPr>
          <a:xfrm>
            <a:off x="7530465" y="3590449"/>
            <a:ext cx="387191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Sequential Path Encoding</a:t>
            </a:r>
            <a:endParaRPr lang="en-US" sz="19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C7FC98D-0340-EE83-1646-39A48B8871D2}"/>
              </a:ext>
            </a:extLst>
          </p:cNvPr>
          <p:cNvSpPr/>
          <p:nvPr/>
        </p:nvSpPr>
        <p:spPr>
          <a:xfrm>
            <a:off x="7530465" y="4035981"/>
            <a:ext cx="613124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line segment's coordinates and drawing instructions were explicitly coded in sequence, dictating the plotter's movement.</a:t>
            </a:r>
            <a:endParaRPr lang="en-US" sz="16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09BAE432-296F-0082-0AB4-2CE62E90C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7" y="4939903"/>
            <a:ext cx="6561773" cy="861060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F5E27C8E-9C9D-2724-FAA5-47993254EA08}"/>
              </a:ext>
            </a:extLst>
          </p:cNvPr>
          <p:cNvSpPr/>
          <p:nvPr/>
        </p:nvSpPr>
        <p:spPr>
          <a:xfrm>
            <a:off x="968693" y="6016228"/>
            <a:ext cx="319623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Triple Loop Execution</a:t>
            </a:r>
            <a:endParaRPr lang="en-US" sz="19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ADFF4337-EEB7-BE9C-BE43-D837890F752D}"/>
              </a:ext>
            </a:extLst>
          </p:cNvPr>
          <p:cNvSpPr/>
          <p:nvPr/>
        </p:nvSpPr>
        <p:spPr>
          <a:xfrm>
            <a:off x="968693" y="6461760"/>
            <a:ext cx="613124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entire path was executed in a loop function, repeating three times to verify consistency and achieve the desired final output.</a:t>
            </a:r>
            <a:endParaRPr lang="en-US" sz="165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385DBECC-E4B7-46A5-B33C-3AFA82CDE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939903"/>
            <a:ext cx="6561773" cy="86106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BDF74675-E8B1-4735-0268-59CE0D9FB081}"/>
              </a:ext>
            </a:extLst>
          </p:cNvPr>
          <p:cNvSpPr/>
          <p:nvPr/>
        </p:nvSpPr>
        <p:spPr>
          <a:xfrm>
            <a:off x="7530465" y="6016228"/>
            <a:ext cx="414778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Axis Synchronization Focus</a:t>
            </a:r>
            <a:endParaRPr lang="en-US" sz="195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269306BD-1B9A-671F-0015-4E14DB32E451}"/>
              </a:ext>
            </a:extLst>
          </p:cNvPr>
          <p:cNvSpPr/>
          <p:nvPr/>
        </p:nvSpPr>
        <p:spPr>
          <a:xfrm>
            <a:off x="7530465" y="6461760"/>
            <a:ext cx="613124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Critical attention was paid to ensuring perfect synchronization between all axes, vital for accurate and repeatable drawings.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36059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434A32-3877-09AF-E3DC-BE06CB317A13}"/>
              </a:ext>
            </a:extLst>
          </p:cNvPr>
          <p:cNvSpPr/>
          <p:nvPr/>
        </p:nvSpPr>
        <p:spPr>
          <a:xfrm>
            <a:off x="837724" y="1728192"/>
            <a:ext cx="68588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Testing &amp; Debugging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3856D07-AA70-A3EE-DF36-8AD9DC7D92B6}"/>
              </a:ext>
            </a:extLst>
          </p:cNvPr>
          <p:cNvSpPr/>
          <p:nvPr/>
        </p:nvSpPr>
        <p:spPr>
          <a:xfrm>
            <a:off x="837724" y="300656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During development, several key issues were identified and systematically addressed:</a:t>
            </a: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061D353-A598-4D32-E061-2D74D3A6AD7A}"/>
              </a:ext>
            </a:extLst>
          </p:cNvPr>
          <p:cNvSpPr/>
          <p:nvPr/>
        </p:nvSpPr>
        <p:spPr>
          <a:xfrm>
            <a:off x="837724" y="39879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Loop closure inconsistencies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C9C6D05-62CE-58B5-66A5-45F266AEEA73}"/>
              </a:ext>
            </a:extLst>
          </p:cNvPr>
          <p:cNvSpPr/>
          <p:nvPr/>
        </p:nvSpPr>
        <p:spPr>
          <a:xfrm>
            <a:off x="837724" y="44547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Suboptimal belt alignment</a:t>
            </a:r>
            <a:endParaRPr lang="en-US" sz="18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D44D124-2BB8-F873-8E2E-9F02D6B0025B}"/>
              </a:ext>
            </a:extLst>
          </p:cNvPr>
          <p:cNvSpPr/>
          <p:nvPr/>
        </p:nvSpPr>
        <p:spPr>
          <a:xfrm>
            <a:off x="837724" y="49214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Motor synchronization drift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DEEE1FA-3502-79FE-3D31-38F65424C50E}"/>
              </a:ext>
            </a:extLst>
          </p:cNvPr>
          <p:cNvSpPr/>
          <p:nvPr/>
        </p:nvSpPr>
        <p:spPr>
          <a:xfrm>
            <a:off x="837724" y="53881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Encoder wiring noise interference</a:t>
            </a:r>
            <a:endParaRPr lang="en-US" sz="1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165D4CB-22AA-3E0C-8325-7D6E9F76AD4A}"/>
              </a:ext>
            </a:extLst>
          </p:cNvPr>
          <p:cNvSpPr/>
          <p:nvPr/>
        </p:nvSpPr>
        <p:spPr>
          <a:xfrm>
            <a:off x="837724" y="58548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Intermittent circuit disconnects</a:t>
            </a:r>
            <a:endParaRPr lang="en-US" sz="18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71FC846-B907-FC4D-87CB-A4B7EF8CBA57}"/>
              </a:ext>
            </a:extLst>
          </p:cNvPr>
          <p:cNvSpPr/>
          <p:nvPr/>
        </p:nvSpPr>
        <p:spPr>
          <a:xfrm>
            <a:off x="7614761" y="300656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suite of tools was utilized to diagnose and resolve these challenges:</a:t>
            </a:r>
            <a:endParaRPr lang="en-US" sz="18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DA13183-C3A8-5157-12D7-330A0B358E0E}"/>
              </a:ext>
            </a:extLst>
          </p:cNvPr>
          <p:cNvSpPr/>
          <p:nvPr/>
        </p:nvSpPr>
        <p:spPr>
          <a:xfrm>
            <a:off x="7614761" y="39879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Multimeter for circuit diagnostics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B76BC3B-8A14-E058-5099-E939F5E1951D}"/>
              </a:ext>
            </a:extLst>
          </p:cNvPr>
          <p:cNvSpPr/>
          <p:nvPr/>
        </p:nvSpPr>
        <p:spPr>
          <a:xfrm>
            <a:off x="7614761" y="44547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Serial monitor for real-time data inspection</a:t>
            </a:r>
            <a:endParaRPr lang="en-US" sz="18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1AC0A02-EDB0-331C-EB98-A11E0780A13C}"/>
              </a:ext>
            </a:extLst>
          </p:cNvPr>
          <p:cNvSpPr/>
          <p:nvPr/>
        </p:nvSpPr>
        <p:spPr>
          <a:xfrm>
            <a:off x="7614761" y="49214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Encoder monitoring for position feedback</a:t>
            </a:r>
            <a:endParaRPr lang="en-US" sz="18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5EE8AC6-6021-AE32-0D74-8446D437820C}"/>
              </a:ext>
            </a:extLst>
          </p:cNvPr>
          <p:cNvSpPr/>
          <p:nvPr/>
        </p:nvSpPr>
        <p:spPr>
          <a:xfrm>
            <a:off x="7614761" y="55198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Solutions involved stepwise testing, CAD model correction, and meticulous firmware tuning.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4252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3ADB97C-FA9B-55A1-B5CB-786316710CCF}"/>
              </a:ext>
            </a:extLst>
          </p:cNvPr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Output – Nikola’s House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40E4317-6C8A-029C-F54B-1DC454D6916B}"/>
              </a:ext>
            </a:extLst>
          </p:cNvPr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After extensive testing and fine-tuning, the plotter successfully rendered Nikola’s House three consecutive times without any noticeable drift or deviation. This achievement confirms the precision enhancements gained through mechanical adjustments and firmware optimization.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86461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2ADB5-3D20-6BE4-A829-4E03FF81A25A}"/>
              </a:ext>
            </a:extLst>
          </p:cNvPr>
          <p:cNvSpPr/>
          <p:nvPr/>
        </p:nvSpPr>
        <p:spPr>
          <a:xfrm>
            <a:off x="648295" y="509349"/>
            <a:ext cx="6641187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Scope &amp; Upgrades</a:t>
            </a:r>
            <a:endParaRPr lang="en-US" sz="3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BEF3CBF-BC7F-EB6A-ABCE-578E4558FFF5}"/>
              </a:ext>
            </a:extLst>
          </p:cNvPr>
          <p:cNvSpPr/>
          <p:nvPr/>
        </p:nvSpPr>
        <p:spPr>
          <a:xfrm>
            <a:off x="648295" y="1424583"/>
            <a:ext cx="13333809" cy="1111448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02A8818-EBCF-9C56-BC4B-7492501E0DAE}"/>
              </a:ext>
            </a:extLst>
          </p:cNvPr>
          <p:cNvSpPr/>
          <p:nvPr/>
        </p:nvSpPr>
        <p:spPr>
          <a:xfrm>
            <a:off x="671155" y="1447443"/>
            <a:ext cx="740926" cy="1065728"/>
          </a:xfrm>
          <a:prstGeom prst="roundRect">
            <a:avLst>
              <a:gd name="adj" fmla="val 48"/>
            </a:avLst>
          </a:prstGeom>
          <a:solidFill>
            <a:srgbClr val="304755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D1ACC53-399E-CD0F-EB6C-E004B911B7EE}"/>
              </a:ext>
            </a:extLst>
          </p:cNvPr>
          <p:cNvSpPr/>
          <p:nvPr/>
        </p:nvSpPr>
        <p:spPr>
          <a:xfrm>
            <a:off x="1597223" y="1632585"/>
            <a:ext cx="25287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 Feedback</a:t>
            </a:r>
            <a:endParaRPr lang="en-US" sz="17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9087640-C2C0-FC17-EB68-2604B971BBF7}"/>
              </a:ext>
            </a:extLst>
          </p:cNvPr>
          <p:cNvSpPr/>
          <p:nvPr/>
        </p:nvSpPr>
        <p:spPr>
          <a:xfrm>
            <a:off x="1597223" y="2015966"/>
            <a:ext cx="1236202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2-channel quadrature encoders for enhanced positional accuracy and real-time feedback control.</a:t>
            </a:r>
            <a:endParaRPr lang="en-US" sz="14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A5771C6-9BD9-53B6-2725-C973408CE26F}"/>
              </a:ext>
            </a:extLst>
          </p:cNvPr>
          <p:cNvSpPr/>
          <p:nvPr/>
        </p:nvSpPr>
        <p:spPr>
          <a:xfrm>
            <a:off x="648295" y="2721173"/>
            <a:ext cx="13333809" cy="1111448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E0C92C86-F541-0449-2A3A-42AD3876588C}"/>
              </a:ext>
            </a:extLst>
          </p:cNvPr>
          <p:cNvSpPr/>
          <p:nvPr/>
        </p:nvSpPr>
        <p:spPr>
          <a:xfrm>
            <a:off x="671155" y="2744033"/>
            <a:ext cx="740926" cy="1065728"/>
          </a:xfrm>
          <a:prstGeom prst="roundRect">
            <a:avLst>
              <a:gd name="adj" fmla="val 48"/>
            </a:avLst>
          </a:prstGeom>
          <a:solidFill>
            <a:srgbClr val="304755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7A3DAE2-2D54-13B5-9BA7-C75B3622AC64}"/>
              </a:ext>
            </a:extLst>
          </p:cNvPr>
          <p:cNvSpPr/>
          <p:nvPr/>
        </p:nvSpPr>
        <p:spPr>
          <a:xfrm>
            <a:off x="1597223" y="2929176"/>
            <a:ext cx="274974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G-code Compatibility</a:t>
            </a:r>
            <a:endParaRPr lang="en-US" sz="17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F320828-09CE-00DD-CD92-35BF1B5723F2}"/>
              </a:ext>
            </a:extLst>
          </p:cNvPr>
          <p:cNvSpPr/>
          <p:nvPr/>
        </p:nvSpPr>
        <p:spPr>
          <a:xfrm>
            <a:off x="1597223" y="3312557"/>
            <a:ext cx="1236202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G-code parsing functionality, enabling compatibility with Inkscape and other CAD/CAM software for diverse design inputs.</a:t>
            </a:r>
            <a:endParaRPr lang="en-US" sz="145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A7541224-C8D2-F96F-700F-8B0AC8AC37AF}"/>
              </a:ext>
            </a:extLst>
          </p:cNvPr>
          <p:cNvSpPr/>
          <p:nvPr/>
        </p:nvSpPr>
        <p:spPr>
          <a:xfrm>
            <a:off x="648295" y="4017764"/>
            <a:ext cx="13333809" cy="1111448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BB6F5AE-5B7B-070B-A687-097330A13ACE}"/>
              </a:ext>
            </a:extLst>
          </p:cNvPr>
          <p:cNvSpPr/>
          <p:nvPr/>
        </p:nvSpPr>
        <p:spPr>
          <a:xfrm>
            <a:off x="671155" y="4040624"/>
            <a:ext cx="740926" cy="1065728"/>
          </a:xfrm>
          <a:prstGeom prst="roundRect">
            <a:avLst>
              <a:gd name="adj" fmla="val 48"/>
            </a:avLst>
          </a:prstGeom>
          <a:solidFill>
            <a:srgbClr val="304755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5FBEDB2-6202-10AB-964C-51A4E87D8FEC}"/>
              </a:ext>
            </a:extLst>
          </p:cNvPr>
          <p:cNvSpPr/>
          <p:nvPr/>
        </p:nvSpPr>
        <p:spPr>
          <a:xfrm>
            <a:off x="1597223" y="4225766"/>
            <a:ext cx="2708434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Dedicated Controller</a:t>
            </a:r>
            <a:endParaRPr lang="en-US" sz="17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853B076F-A170-CEE9-C0EF-24B2007A47BE}"/>
              </a:ext>
            </a:extLst>
          </p:cNvPr>
          <p:cNvSpPr/>
          <p:nvPr/>
        </p:nvSpPr>
        <p:spPr>
          <a:xfrm>
            <a:off x="1597223" y="4609148"/>
            <a:ext cx="1236202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a secondary ESP32 as a dedicated parsing controller, offloading processing from the main MCU and improving efficiency.</a:t>
            </a:r>
            <a:endParaRPr lang="en-US" sz="145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C975DBA6-ECED-D9FB-E0F4-824C65B94106}"/>
              </a:ext>
            </a:extLst>
          </p:cNvPr>
          <p:cNvSpPr/>
          <p:nvPr/>
        </p:nvSpPr>
        <p:spPr>
          <a:xfrm>
            <a:off x="648295" y="5314355"/>
            <a:ext cx="13333809" cy="1111448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69542E8A-BEAB-C0CF-3170-45B23ABFAA65}"/>
              </a:ext>
            </a:extLst>
          </p:cNvPr>
          <p:cNvSpPr/>
          <p:nvPr/>
        </p:nvSpPr>
        <p:spPr>
          <a:xfrm>
            <a:off x="671155" y="5337215"/>
            <a:ext cx="740926" cy="1065728"/>
          </a:xfrm>
          <a:prstGeom prst="roundRect">
            <a:avLst>
              <a:gd name="adj" fmla="val 48"/>
            </a:avLst>
          </a:prstGeom>
          <a:solidFill>
            <a:srgbClr val="304755"/>
          </a:solidFill>
          <a:ln/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28DA88CA-0D62-7123-936E-56E422AB2FCA}"/>
              </a:ext>
            </a:extLst>
          </p:cNvPr>
          <p:cNvSpPr/>
          <p:nvPr/>
        </p:nvSpPr>
        <p:spPr>
          <a:xfrm>
            <a:off x="1597223" y="5522357"/>
            <a:ext cx="2377559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Wireless Interface</a:t>
            </a:r>
            <a:endParaRPr lang="en-US" sz="17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29DEF2B1-3B33-C4B3-2A88-C4843E387BC7}"/>
              </a:ext>
            </a:extLst>
          </p:cNvPr>
          <p:cNvSpPr/>
          <p:nvPr/>
        </p:nvSpPr>
        <p:spPr>
          <a:xfrm>
            <a:off x="1597223" y="5905738"/>
            <a:ext cx="1236202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an optional Wi-Fi or Bluetooth user interface for remote commands and real-time monitoring of plotter operations.</a:t>
            </a:r>
            <a:endParaRPr lang="en-US" sz="145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0B0CA72B-BCBA-D3B2-3650-B5E4E5C01706}"/>
              </a:ext>
            </a:extLst>
          </p:cNvPr>
          <p:cNvSpPr/>
          <p:nvPr/>
        </p:nvSpPr>
        <p:spPr>
          <a:xfrm>
            <a:off x="648295" y="6610945"/>
            <a:ext cx="13333809" cy="1111448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5D44B8E8-A166-9E6C-B356-FE46913E701D}"/>
              </a:ext>
            </a:extLst>
          </p:cNvPr>
          <p:cNvSpPr/>
          <p:nvPr/>
        </p:nvSpPr>
        <p:spPr>
          <a:xfrm>
            <a:off x="671155" y="6633805"/>
            <a:ext cx="740926" cy="1065728"/>
          </a:xfrm>
          <a:prstGeom prst="roundRect">
            <a:avLst>
              <a:gd name="adj" fmla="val 48"/>
            </a:avLst>
          </a:prstGeom>
          <a:solidFill>
            <a:srgbClr val="304755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0D0B854D-D161-BC36-CDE9-8BEDAD65ED35}"/>
              </a:ext>
            </a:extLst>
          </p:cNvPr>
          <p:cNvSpPr/>
          <p:nvPr/>
        </p:nvSpPr>
        <p:spPr>
          <a:xfrm>
            <a:off x="1597223" y="6818947"/>
            <a:ext cx="217920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Motor Upgrade</a:t>
            </a:r>
            <a:endParaRPr lang="en-US" sz="17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468E21EC-1828-A99A-E167-E43EB3BA1F67}"/>
              </a:ext>
            </a:extLst>
          </p:cNvPr>
          <p:cNvSpPr/>
          <p:nvPr/>
        </p:nvSpPr>
        <p:spPr>
          <a:xfrm>
            <a:off x="1597223" y="7202329"/>
            <a:ext cx="1236202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Transition to high-precision stepper motors for ultra-high resolution and smoother motion, catering to advanced plotting needs.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236092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7CE6A7-4FCA-15A2-3A40-8A70AB4B4906}"/>
              </a:ext>
            </a:extLst>
          </p:cNvPr>
          <p:cNvSpPr/>
          <p:nvPr/>
        </p:nvSpPr>
        <p:spPr>
          <a:xfrm>
            <a:off x="837724" y="2199323"/>
            <a:ext cx="78359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Learnings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BD5587-0339-0BAA-0EB0-70F0801AA99E}"/>
              </a:ext>
            </a:extLst>
          </p:cNvPr>
          <p:cNvSpPr/>
          <p:nvPr/>
        </p:nvSpPr>
        <p:spPr>
          <a:xfrm>
            <a:off x="837724" y="3501628"/>
            <a:ext cx="524458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Developed Strong Skills In:</a:t>
            </a:r>
            <a:endParaRPr lang="en-US" sz="26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DC83AA-D383-C187-DA15-FBC72D4B2F96}"/>
              </a:ext>
            </a:extLst>
          </p:cNvPr>
          <p:cNvSpPr/>
          <p:nvPr/>
        </p:nvSpPr>
        <p:spPr>
          <a:xfrm>
            <a:off x="837724" y="416325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Mechatronics integration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CE35D2C-C82E-0AC1-044A-E852EFF0A1F2}"/>
              </a:ext>
            </a:extLst>
          </p:cNvPr>
          <p:cNvSpPr/>
          <p:nvPr/>
        </p:nvSpPr>
        <p:spPr>
          <a:xfrm>
            <a:off x="837724" y="462998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Embedded coding (ESP32)</a:t>
            </a:r>
            <a:endParaRPr lang="en-US" sz="18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7426C08-F3FC-1043-5182-BA15FE194331}"/>
              </a:ext>
            </a:extLst>
          </p:cNvPr>
          <p:cNvSpPr/>
          <p:nvPr/>
        </p:nvSpPr>
        <p:spPr>
          <a:xfrm>
            <a:off x="837724" y="509670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CAD &amp; 3D printing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D4873AF-79A7-5F22-DEA0-F7F862C6D4BD}"/>
              </a:ext>
            </a:extLst>
          </p:cNvPr>
          <p:cNvSpPr/>
          <p:nvPr/>
        </p:nvSpPr>
        <p:spPr>
          <a:xfrm>
            <a:off x="837724" y="556343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debugging</a:t>
            </a:r>
            <a:endParaRPr lang="en-US" sz="1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DB94644-8D84-3D31-DF6E-D92F46D82371}"/>
              </a:ext>
            </a:extLst>
          </p:cNvPr>
          <p:cNvSpPr/>
          <p:nvPr/>
        </p:nvSpPr>
        <p:spPr>
          <a:xfrm>
            <a:off x="7614761" y="3501628"/>
            <a:ext cx="482524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Learned Importance Of:</a:t>
            </a:r>
            <a:endParaRPr lang="en-US" sz="26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7C18A6B-2510-C1FD-009A-9376FE3DDA2B}"/>
              </a:ext>
            </a:extLst>
          </p:cNvPr>
          <p:cNvSpPr/>
          <p:nvPr/>
        </p:nvSpPr>
        <p:spPr>
          <a:xfrm>
            <a:off x="7614761" y="416325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Robust feedback control systems</a:t>
            </a:r>
            <a:endParaRPr lang="en-US" sz="18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A54511C-B2D9-0F28-4774-29737E31DB62}"/>
              </a:ext>
            </a:extLst>
          </p:cNvPr>
          <p:cNvSpPr/>
          <p:nvPr/>
        </p:nvSpPr>
        <p:spPr>
          <a:xfrm>
            <a:off x="7614761" y="462998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Modular mechanical design principles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7727C692-F5A4-0769-4131-5D48CE38853D}"/>
              </a:ext>
            </a:extLst>
          </p:cNvPr>
          <p:cNvSpPr/>
          <p:nvPr/>
        </p:nvSpPr>
        <p:spPr>
          <a:xfrm>
            <a:off x="7614761" y="509670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System safety &amp; recovery handling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77310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548"/>
            <a:ext cx="111828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Introduction &amp; Motivation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53289"/>
            <a:ext cx="4158734" cy="2864763"/>
          </a:xfrm>
          <a:prstGeom prst="roundRect">
            <a:avLst>
              <a:gd name="adj" fmla="val 5107"/>
            </a:avLst>
          </a:prstGeom>
          <a:solidFill>
            <a:srgbClr val="112836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3422809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30943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327386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4051697"/>
            <a:ext cx="36191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Mechatronics Workshop Project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4899184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Selected as our Master's program centerpiece, applying theoretical knowledge to a tangible system.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453289"/>
            <a:ext cx="4158734" cy="2864763"/>
          </a:xfrm>
          <a:prstGeom prst="roundRect">
            <a:avLst>
              <a:gd name="adj" fmla="val 5107"/>
            </a:avLst>
          </a:prstGeom>
          <a:solidFill>
            <a:srgbClr val="112836"/>
          </a:solidFill>
          <a:ln/>
        </p:spPr>
      </p:sp>
      <p:sp>
        <p:nvSpPr>
          <p:cNvPr id="10" name="Shape 8"/>
          <p:cNvSpPr/>
          <p:nvPr/>
        </p:nvSpPr>
        <p:spPr>
          <a:xfrm>
            <a:off x="5235773" y="3422809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1" name="Shape 9"/>
          <p:cNvSpPr/>
          <p:nvPr/>
        </p:nvSpPr>
        <p:spPr>
          <a:xfrm>
            <a:off x="6956048" y="30943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2" name="Text 10"/>
          <p:cNvSpPr/>
          <p:nvPr/>
        </p:nvSpPr>
        <p:spPr>
          <a:xfrm>
            <a:off x="7171432" y="327386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4051697"/>
            <a:ext cx="36191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Inspired by "Nikola's House"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4899184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Aim to recreate a complex drawing using a fully custom-built motion platform.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3453289"/>
            <a:ext cx="4158853" cy="2864763"/>
          </a:xfrm>
          <a:prstGeom prst="roundRect">
            <a:avLst>
              <a:gd name="adj" fmla="val 5107"/>
            </a:avLst>
          </a:prstGeom>
          <a:solidFill>
            <a:srgbClr val="112836"/>
          </a:solidFill>
          <a:ln/>
        </p:spPr>
      </p:sp>
      <p:sp>
        <p:nvSpPr>
          <p:cNvPr id="16" name="Shape 14"/>
          <p:cNvSpPr/>
          <p:nvPr/>
        </p:nvSpPr>
        <p:spPr>
          <a:xfrm>
            <a:off x="9633823" y="3422809"/>
            <a:ext cx="4158853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54217" y="30943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9601" y="327386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4051697"/>
            <a:ext cx="36192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Hands-On Application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4899184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Practical application of control systems, mechanical design, and embedded hardware development.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E49A878-1BC5-98F7-5DC7-64820F2A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B530977-BD75-ADDB-1251-BE61787882EC}"/>
              </a:ext>
            </a:extLst>
          </p:cNvPr>
          <p:cNvSpPr/>
          <p:nvPr/>
        </p:nvSpPr>
        <p:spPr>
          <a:xfrm>
            <a:off x="837724" y="2580680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 / Q&amp;A</a:t>
            </a:r>
            <a:endParaRPr lang="en-US" sz="61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C6A2BC-3854-0273-78F5-D49732DA4F9D}"/>
              </a:ext>
            </a:extLst>
          </p:cNvPr>
          <p:cNvSpPr/>
          <p:nvPr/>
        </p:nvSpPr>
        <p:spPr>
          <a:xfrm>
            <a:off x="837724" y="488275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Thank you for your attention and interest in our CNC plotter project. We are now open for any questions or feedback you may have.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57928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475" y="443508"/>
            <a:ext cx="6244709" cy="47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 Case &amp; Core Objectives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64475" y="1321118"/>
            <a:ext cx="387310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Primary Goal: Draw Nikola's House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64475" y="1719501"/>
            <a:ext cx="6554033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must accurately plot the intricate design three times in succession, demonstrating high reliability and consistency.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19511" y="1321118"/>
            <a:ext cx="315801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Performance Indicators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19511" y="1719501"/>
            <a:ext cx="655403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Precision &amp; Repeatability:</a:t>
            </a: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Consistent output across multiple iterations.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519511" y="2034064"/>
            <a:ext cx="655403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Emergency Stop:</a:t>
            </a: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Immediate system halt and safe return to home position.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19511" y="2348627"/>
            <a:ext cx="6554033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Safety Features:</a:t>
            </a: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Fully enclosed electronics and controlled shutdown mechanisms to prevent hazards.</a:t>
            </a:r>
            <a:endParaRPr lang="en-US" sz="1250" dirty="0"/>
          </a:p>
        </p:txBody>
      </p:sp>
      <p:pic>
        <p:nvPicPr>
          <p:cNvPr id="1026" name="Picture 2" descr="Hemmes mathematische Rätsel: Wie viele Möglichkeiten gibt es, das Haus ...">
            <a:extLst>
              <a:ext uri="{FF2B5EF4-FFF2-40B4-BE49-F238E27FC236}">
                <a16:creationId xmlns:a16="http://schemas.microsoft.com/office/drawing/2014/main" id="{3A2D2A96-0B76-7DCF-16CA-41AE19AA2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8" r="19613"/>
          <a:stretch>
            <a:fillRect/>
          </a:stretch>
        </p:blipFill>
        <p:spPr bwMode="auto">
          <a:xfrm>
            <a:off x="757990" y="2864882"/>
            <a:ext cx="5482214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141" y="928568"/>
            <a:ext cx="9164717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 Overview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49141" y="1986082"/>
            <a:ext cx="1313211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pen plotter integrates diverse components for precise motion and control, ensuring robust operation.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141" y="2569250"/>
            <a:ext cx="6459022" cy="2258854"/>
          </a:xfrm>
          <a:prstGeom prst="roundRect">
            <a:avLst>
              <a:gd name="adj" fmla="val 1422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9621" y="2599730"/>
            <a:ext cx="6398062" cy="642104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3818096" y="2720102"/>
            <a:ext cx="320993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993577" y="3455789"/>
            <a:ext cx="251841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Central Control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3577" y="3898821"/>
            <a:ext cx="597015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ESP32: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Chosen for its Wi-Fi capabilities and dual-core processing, ideal for real-time motor control and feedback processing.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2118" y="2569250"/>
            <a:ext cx="6459141" cy="2258854"/>
          </a:xfrm>
          <a:prstGeom prst="roundRect">
            <a:avLst>
              <a:gd name="adj" fmla="val 1422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52598" y="2599730"/>
            <a:ext cx="6398181" cy="642104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10491192" y="2720102"/>
            <a:ext cx="320993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7666553" y="3455789"/>
            <a:ext cx="251841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Motor Control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66553" y="3898821"/>
            <a:ext cx="597027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DRV8833 &amp; DC Motors: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Dual DRV8833 drivers control two independent DC motors, enabling precise Core-XY motion.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49141" y="5042059"/>
            <a:ext cx="6459022" cy="2258854"/>
          </a:xfrm>
          <a:prstGeom prst="roundRect">
            <a:avLst>
              <a:gd name="adj" fmla="val 1422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79621" y="5072539"/>
            <a:ext cx="6398062" cy="642104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3818096" y="5192911"/>
            <a:ext cx="320993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993577" y="5928598"/>
            <a:ext cx="285666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Feedback &amp; Safety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93577" y="6371630"/>
            <a:ext cx="597015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Optical Encoders &amp; Limit Switches: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Provide critical position feedback and boundary detection for safe and accurate operation.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22118" y="5042059"/>
            <a:ext cx="6459141" cy="2258854"/>
          </a:xfrm>
          <a:prstGeom prst="roundRect">
            <a:avLst>
              <a:gd name="adj" fmla="val 1422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52598" y="5072539"/>
            <a:ext cx="6398181" cy="642104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10491192" y="5192911"/>
            <a:ext cx="320993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7666553" y="5928598"/>
            <a:ext cx="251841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Pen Actuation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666553" y="6371630"/>
            <a:ext cx="597027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Servo Motor: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Controls the Z-axis (pen up/down) with high accuracy, ensuring clean lines and preventing surface damage.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770" y="501848"/>
            <a:ext cx="8394621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Mechanical Design &amp; Fabrication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8770" y="1403628"/>
            <a:ext cx="1335285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Every structural component of the pen plotter was custom-designed and 3D printed, emphasizing precision and modularity.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8770" y="20650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Software: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Designed entirely in SolidWorks and Fusion 360, ensuring high precision and robust modeling.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8770" y="27127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Fabrication: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All parts 3D printed with tight tolerances, guaranteeing accurate assembly and reliable performance.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8770" y="33604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 Components: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Designed specific mounts for DC motors and encoders, a central carriage, pen holder with rack &amp; pinion, and tensioners.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8770" y="40081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Emergency Stop Holder: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Integrated for safety and accessibility, ensuring quick system shutdown.</a:t>
            </a:r>
            <a:endParaRPr lang="en-US" sz="1400" dirty="0"/>
          </a:p>
        </p:txBody>
      </p:sp>
      <p:pic>
        <p:nvPicPr>
          <p:cNvPr id="2050" name="Picture 2" descr="2D front view of pen plotter with two motors and stylus">
            <a:extLst>
              <a:ext uri="{FF2B5EF4-FFF2-40B4-BE49-F238E27FC236}">
                <a16:creationId xmlns:a16="http://schemas.microsoft.com/office/drawing/2014/main" id="{DDE8A2B8-CAB2-CAB0-7CEC-A7B2F2C4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113" y="2065020"/>
            <a:ext cx="5149516" cy="514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956" y="625197"/>
            <a:ext cx="6269712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Core-XY Kinematics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2956" y="1744742"/>
            <a:ext cx="13044488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Core-XY configuration provides efficient and precise motion, minimizing moving mass and maximizing speed.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56" y="2361962"/>
            <a:ext cx="6522244" cy="9063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9532" y="3494842"/>
            <a:ext cx="369058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Two Stationary Motors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19532" y="3963829"/>
            <a:ext cx="606909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Positioned at fixed points, reducing inertia and improving response time.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61962"/>
            <a:ext cx="6522244" cy="9063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1776" y="3494842"/>
            <a:ext cx="296120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Crossed GT2 Belts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41776" y="3963829"/>
            <a:ext cx="606909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Interconnected system ensures synchronized movement for the X and Y axes.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56" y="4915257"/>
            <a:ext cx="6522244" cy="9063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9532" y="6048137"/>
            <a:ext cx="298096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Motion Decoupling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1019532" y="6517124"/>
            <a:ext cx="606909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X-axis: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Motors rotate in opposite directions.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19532" y="7015401"/>
            <a:ext cx="606909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Y-axis: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Motors rotate in the same direction.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15257"/>
            <a:ext cx="6522244" cy="90630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41776" y="6048137"/>
            <a:ext cx="2665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7541776" y="6517124"/>
            <a:ext cx="606909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Offers high </a:t>
            </a: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speed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simplicity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 design, and </a:t>
            </a: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precision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 plotting.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768" y="486132"/>
            <a:ext cx="10157579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DC Motors &amp; Synchronization Challenges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18768" y="1359575"/>
            <a:ext cx="1339286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Achieving synchronized motion with standard DC motors proved more complex than anticipated.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48" y="1710747"/>
            <a:ext cx="6480810" cy="64808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8442" y="2000369"/>
            <a:ext cx="6480810" cy="21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Dual DC Motors: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Used for Core-XY configuration, driving the X and Y axes.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8442" y="2345055"/>
            <a:ext cx="6480810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RPM Mismatch: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Even with identical PWM signals, motors exhibited varying rotational speeds, leading to cumulative errors.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8442" y="2972633"/>
            <a:ext cx="6480810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Distortion Impact: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Inconsistent motor speeds directly translated into distorted plotted lines, compromising drawing accuracy.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8442" y="3600212"/>
            <a:ext cx="6480810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Solution Requirement: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Highlighted the critical need for a fine-tuned control system to ensure perfect synchronization between the motors.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888" y="490538"/>
            <a:ext cx="7860149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PID Tuning &amp; PWM Optimization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23888" y="1371243"/>
            <a:ext cx="13382625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Implementing closed-loop PID control and fine-tuning PWM parameters were crucial for mitigating RPM discrepancies and enhancing plotting accuracy.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23888" y="1856899"/>
            <a:ext cx="178237" cy="1069538"/>
          </a:xfrm>
          <a:prstGeom prst="roundRect">
            <a:avLst>
              <a:gd name="adj" fmla="val 15002"/>
            </a:avLst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980361" y="2035135"/>
            <a:ext cx="245483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PID Implementation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80361" y="2404110"/>
            <a:ext cx="1302615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Currently integrating a Proportional-Integral-Derivative (PID) controller for real-time closed-loop correction of motor RPMs.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891183" y="3060025"/>
            <a:ext cx="178237" cy="1069538"/>
          </a:xfrm>
          <a:prstGeom prst="roundRect">
            <a:avLst>
              <a:gd name="adj" fmla="val 15002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1247656" y="3238262"/>
            <a:ext cx="358223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PWM Resolution Adjustment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247656" y="3607237"/>
            <a:ext cx="127588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Increased PWM resolution to allow for finer control over motor speeds, minimizing small velocity deviations.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158597" y="4263152"/>
            <a:ext cx="178237" cy="1069538"/>
          </a:xfrm>
          <a:prstGeom prst="roundRect">
            <a:avLst>
              <a:gd name="adj" fmla="val 15002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1515070" y="4441388"/>
            <a:ext cx="373010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PWM Frequency Optimization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515070" y="4810363"/>
            <a:ext cx="124914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Optimized PWM frequency to ensure smoother motor operation and reduce vibrations, contributing to better plotting quality.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426012" y="5466278"/>
            <a:ext cx="178237" cy="1069538"/>
          </a:xfrm>
          <a:prstGeom prst="roundRect">
            <a:avLst>
              <a:gd name="adj" fmla="val 15002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1782485" y="5644515"/>
            <a:ext cx="309336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Drawing Sequence Logic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782485" y="6013490"/>
            <a:ext cx="1222402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Revised the software logic for drawing sequences, allowing for dynamic adjustments and tighter synchronization between motor commands.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1158597" y="6669405"/>
            <a:ext cx="178237" cy="1069538"/>
          </a:xfrm>
          <a:prstGeom prst="roundRect">
            <a:avLst>
              <a:gd name="adj" fmla="val 15002"/>
            </a:avLst>
          </a:prstGeom>
          <a:solidFill>
            <a:srgbClr val="304755"/>
          </a:solidFill>
          <a:ln/>
        </p:spPr>
      </p:sp>
      <p:sp>
        <p:nvSpPr>
          <p:cNvPr id="17" name="Text 15"/>
          <p:cNvSpPr/>
          <p:nvPr/>
        </p:nvSpPr>
        <p:spPr>
          <a:xfrm>
            <a:off x="1515070" y="6847642"/>
            <a:ext cx="2643307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 Calibration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515070" y="7216616"/>
            <a:ext cx="124914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a software calibration routine that significantly reduced the inherent RPM offset between the two DC motors.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770" y="501848"/>
            <a:ext cx="9258776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Feedback System: Optical Encoders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8770" y="1403628"/>
            <a:ext cx="1335285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Optical encoders provide essential real-time feedback, forming the backbone of our closed-loop control system.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" y="1775817"/>
            <a:ext cx="6453783" cy="64537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5467" y="20650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Encoder Design: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Each motor is equipped with a 20-slot wheel and an optocoupler, generating pulses for rotation detection.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5467" y="27127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Purpose: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Provides critical RPM and angular position feedback to the ESP32, enabling precise motor synchronization and path tracking.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5467" y="33604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Closed-Loop Control: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Essential for achieving the required accuracy in X and Y axis movements, correcting for motor inconsistencies.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5467" y="40081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Future Enhancement: Quadrature Encoders: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Planned upgrade to improve resolution and provide directional information for enhanced precision.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5467" y="46558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Future Enhancement: Hall Effect Sensor: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be integrated for reliable paper presence detection, preventing plotting errors on empty surfaces.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1532</Words>
  <Application>Microsoft Office PowerPoint</Application>
  <PresentationFormat>Custom</PresentationFormat>
  <Paragraphs>160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Unbounded</vt:lpstr>
      <vt:lpstr>Arial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Rishabh Deshkar</cp:lastModifiedBy>
  <cp:revision>4</cp:revision>
  <dcterms:created xsi:type="dcterms:W3CDTF">2025-07-22T22:49:13Z</dcterms:created>
  <dcterms:modified xsi:type="dcterms:W3CDTF">2025-07-23T15:04:13Z</dcterms:modified>
</cp:coreProperties>
</file>